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Garet" charset="1" panose="00000000000000000000"/>
      <p:regular r:id="rId17"/>
    </p:embeddedFont>
    <p:embeddedFont>
      <p:font typeface="Poppins" charset="1" panose="000005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png" Type="http://schemas.openxmlformats.org/officeDocument/2006/relationships/image"/><Relationship Id="rId4"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2.png" Type="http://schemas.openxmlformats.org/officeDocument/2006/relationships/image"/><Relationship Id="rId4"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true" flipV="false" rot="0">
            <a:off x="12910256" y="-1024396"/>
            <a:ext cx="18037604" cy="5764518"/>
          </a:xfrm>
          <a:custGeom>
            <a:avLst/>
            <a:gdLst/>
            <a:ahLst/>
            <a:cxnLst/>
            <a:rect r="r" b="b" t="t" l="l"/>
            <a:pathLst>
              <a:path h="5764518" w="18037604">
                <a:moveTo>
                  <a:pt x="18037604" y="0"/>
                </a:moveTo>
                <a:lnTo>
                  <a:pt x="0" y="0"/>
                </a:lnTo>
                <a:lnTo>
                  <a:pt x="0" y="5764518"/>
                </a:lnTo>
                <a:lnTo>
                  <a:pt x="18037604" y="5764518"/>
                </a:lnTo>
                <a:lnTo>
                  <a:pt x="18037604" y="0"/>
                </a:lnTo>
                <a:close/>
              </a:path>
            </a:pathLst>
          </a:custGeom>
          <a:blipFill>
            <a:blip r:embed="rId2"/>
            <a:stretch>
              <a:fillRect l="0" t="0" r="0" b="0"/>
            </a:stretch>
          </a:blipFill>
        </p:spPr>
      </p:sp>
      <p:sp>
        <p:nvSpPr>
          <p:cNvPr name="Freeform 3" id="3"/>
          <p:cNvSpPr/>
          <p:nvPr/>
        </p:nvSpPr>
        <p:spPr>
          <a:xfrm flipH="true" flipV="false" rot="1374553">
            <a:off x="-3009618" y="5893516"/>
            <a:ext cx="11894220" cy="5734005"/>
          </a:xfrm>
          <a:custGeom>
            <a:avLst/>
            <a:gdLst/>
            <a:ahLst/>
            <a:cxnLst/>
            <a:rect r="r" b="b" t="t" l="l"/>
            <a:pathLst>
              <a:path h="5734005" w="11894220">
                <a:moveTo>
                  <a:pt x="11894220" y="0"/>
                </a:moveTo>
                <a:lnTo>
                  <a:pt x="0" y="0"/>
                </a:lnTo>
                <a:lnTo>
                  <a:pt x="0" y="5734006"/>
                </a:lnTo>
                <a:lnTo>
                  <a:pt x="11894220" y="5734006"/>
                </a:lnTo>
                <a:lnTo>
                  <a:pt x="11894220" y="0"/>
                </a:lnTo>
                <a:close/>
              </a:path>
            </a:pathLst>
          </a:custGeom>
          <a:blipFill>
            <a:blip r:embed="rId3"/>
            <a:stretch>
              <a:fillRect l="0" t="0" r="0" b="0"/>
            </a:stretch>
          </a:blipFill>
        </p:spPr>
      </p:sp>
      <p:sp>
        <p:nvSpPr>
          <p:cNvPr name="TextBox 4" id="4"/>
          <p:cNvSpPr txBox="true"/>
          <p:nvPr/>
        </p:nvSpPr>
        <p:spPr>
          <a:xfrm rot="0">
            <a:off x="3196631" y="1788621"/>
            <a:ext cx="7618715" cy="1239688"/>
          </a:xfrm>
          <a:prstGeom prst="rect">
            <a:avLst/>
          </a:prstGeom>
        </p:spPr>
        <p:txBody>
          <a:bodyPr anchor="t" rtlCol="false" tIns="0" lIns="0" bIns="0" rIns="0">
            <a:spAutoFit/>
          </a:bodyPr>
          <a:lstStyle/>
          <a:p>
            <a:pPr algn="l">
              <a:lnSpc>
                <a:spcPts val="9464"/>
              </a:lnSpc>
            </a:pPr>
            <a:r>
              <a:rPr lang="en-US" sz="9100" spc="-573">
                <a:solidFill>
                  <a:srgbClr val="FFFFFF"/>
                </a:solidFill>
                <a:latin typeface="Garet"/>
                <a:ea typeface="Garet"/>
                <a:cs typeface="Garet"/>
                <a:sym typeface="Garet"/>
              </a:rPr>
              <a:t>E-Commerce</a:t>
            </a:r>
          </a:p>
        </p:txBody>
      </p:sp>
      <p:sp>
        <p:nvSpPr>
          <p:cNvPr name="TextBox 5" id="5"/>
          <p:cNvSpPr txBox="true"/>
          <p:nvPr/>
        </p:nvSpPr>
        <p:spPr>
          <a:xfrm rot="0">
            <a:off x="1954694" y="5458559"/>
            <a:ext cx="15304606" cy="1834609"/>
          </a:xfrm>
          <a:prstGeom prst="rect">
            <a:avLst/>
          </a:prstGeom>
        </p:spPr>
        <p:txBody>
          <a:bodyPr anchor="t" rtlCol="false" tIns="0" lIns="0" bIns="0" rIns="0">
            <a:spAutoFit/>
          </a:bodyPr>
          <a:lstStyle/>
          <a:p>
            <a:pPr algn="l">
              <a:lnSpc>
                <a:spcPts val="3655"/>
              </a:lnSpc>
            </a:pPr>
            <a:r>
              <a:rPr lang="en-US" sz="2790">
                <a:solidFill>
                  <a:srgbClr val="FFFFFF"/>
                </a:solidFill>
                <a:latin typeface="Poppins"/>
                <a:ea typeface="Poppins"/>
                <a:cs typeface="Poppins"/>
                <a:sym typeface="Poppins"/>
              </a:rPr>
              <a:t>This project focuses on E-Commerce, which refers to buying and selling goods or services online. The aim of the project is to explore how digital platforms are used for business, understand the basic features of an E-Commerce website or app, and demonstrate how online shopping works.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4326341" y="674345"/>
            <a:ext cx="8088028" cy="7838647"/>
          </a:xfrm>
          <a:custGeom>
            <a:avLst/>
            <a:gdLst/>
            <a:ahLst/>
            <a:cxnLst/>
            <a:rect r="r" b="b" t="t" l="l"/>
            <a:pathLst>
              <a:path h="7838647" w="8088028">
                <a:moveTo>
                  <a:pt x="0" y="0"/>
                </a:moveTo>
                <a:lnTo>
                  <a:pt x="8088028" y="0"/>
                </a:lnTo>
                <a:lnTo>
                  <a:pt x="8088028" y="7838647"/>
                </a:lnTo>
                <a:lnTo>
                  <a:pt x="0" y="7838647"/>
                </a:lnTo>
                <a:lnTo>
                  <a:pt x="0" y="0"/>
                </a:lnTo>
                <a:close/>
              </a:path>
            </a:pathLst>
          </a:custGeom>
          <a:blipFill>
            <a:blip r:embed="rId2"/>
            <a:stretch>
              <a:fillRect l="0" t="0" r="0" b="0"/>
            </a:stretch>
          </a:blipFill>
        </p:spPr>
      </p:sp>
      <p:grpSp>
        <p:nvGrpSpPr>
          <p:cNvPr name="Group 3" id="3"/>
          <p:cNvGrpSpPr/>
          <p:nvPr/>
        </p:nvGrpSpPr>
        <p:grpSpPr>
          <a:xfrm rot="0">
            <a:off x="1792016" y="4267974"/>
            <a:ext cx="2941168" cy="4440016"/>
            <a:chOff x="0" y="0"/>
            <a:chExt cx="933848" cy="1409747"/>
          </a:xfrm>
        </p:grpSpPr>
        <p:sp>
          <p:nvSpPr>
            <p:cNvPr name="Freeform 4" id="4"/>
            <p:cNvSpPr/>
            <p:nvPr/>
          </p:nvSpPr>
          <p:spPr>
            <a:xfrm flipH="false" flipV="false" rot="0">
              <a:off x="0" y="0"/>
              <a:ext cx="933848" cy="1409747"/>
            </a:xfrm>
            <a:custGeom>
              <a:avLst/>
              <a:gdLst/>
              <a:ahLst/>
              <a:cxnLst/>
              <a:rect r="r" b="b" t="t" l="l"/>
              <a:pathLst>
                <a:path h="1409747" w="933848">
                  <a:moveTo>
                    <a:pt x="110555" y="0"/>
                  </a:moveTo>
                  <a:lnTo>
                    <a:pt x="823293" y="0"/>
                  </a:lnTo>
                  <a:cubicBezTo>
                    <a:pt x="852614" y="0"/>
                    <a:pt x="880734" y="11648"/>
                    <a:pt x="901468" y="32381"/>
                  </a:cubicBezTo>
                  <a:cubicBezTo>
                    <a:pt x="922201" y="53114"/>
                    <a:pt x="933848" y="81234"/>
                    <a:pt x="933848" y="110555"/>
                  </a:cubicBezTo>
                  <a:lnTo>
                    <a:pt x="933848" y="1299192"/>
                  </a:lnTo>
                  <a:cubicBezTo>
                    <a:pt x="933848" y="1328513"/>
                    <a:pt x="922201" y="1356633"/>
                    <a:pt x="901468" y="1377366"/>
                  </a:cubicBezTo>
                  <a:cubicBezTo>
                    <a:pt x="880734" y="1398099"/>
                    <a:pt x="852614" y="1409747"/>
                    <a:pt x="823293" y="1409747"/>
                  </a:cubicBezTo>
                  <a:lnTo>
                    <a:pt x="110555" y="1409747"/>
                  </a:lnTo>
                  <a:cubicBezTo>
                    <a:pt x="81234" y="1409747"/>
                    <a:pt x="53114" y="1398099"/>
                    <a:pt x="32381" y="1377366"/>
                  </a:cubicBezTo>
                  <a:cubicBezTo>
                    <a:pt x="11648" y="1356633"/>
                    <a:pt x="0" y="1328513"/>
                    <a:pt x="0" y="1299192"/>
                  </a:cubicBezTo>
                  <a:lnTo>
                    <a:pt x="0" y="110555"/>
                  </a:lnTo>
                  <a:cubicBezTo>
                    <a:pt x="0" y="81234"/>
                    <a:pt x="11648" y="53114"/>
                    <a:pt x="32381" y="32381"/>
                  </a:cubicBezTo>
                  <a:cubicBezTo>
                    <a:pt x="53114" y="11648"/>
                    <a:pt x="81234" y="0"/>
                    <a:pt x="110555" y="0"/>
                  </a:cubicBezTo>
                  <a:close/>
                </a:path>
              </a:pathLst>
            </a:custGeom>
            <a:solidFill>
              <a:srgbClr val="1E00FD"/>
            </a:solidFill>
          </p:spPr>
        </p:sp>
        <p:sp>
          <p:nvSpPr>
            <p:cNvPr name="TextBox 5" id="5"/>
            <p:cNvSpPr txBox="true"/>
            <p:nvPr/>
          </p:nvSpPr>
          <p:spPr>
            <a:xfrm>
              <a:off x="0" y="-38100"/>
              <a:ext cx="933848" cy="144784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714259" y="4267974"/>
            <a:ext cx="2937238" cy="4575091"/>
            <a:chOff x="0" y="0"/>
            <a:chExt cx="932601" cy="1452634"/>
          </a:xfrm>
        </p:grpSpPr>
        <p:sp>
          <p:nvSpPr>
            <p:cNvPr name="Freeform 7" id="7"/>
            <p:cNvSpPr/>
            <p:nvPr/>
          </p:nvSpPr>
          <p:spPr>
            <a:xfrm flipH="false" flipV="false" rot="0">
              <a:off x="0" y="0"/>
              <a:ext cx="932601" cy="1452634"/>
            </a:xfrm>
            <a:custGeom>
              <a:avLst/>
              <a:gdLst/>
              <a:ahLst/>
              <a:cxnLst/>
              <a:rect r="r" b="b" t="t" l="l"/>
              <a:pathLst>
                <a:path h="1452634" w="932601">
                  <a:moveTo>
                    <a:pt x="110703" y="0"/>
                  </a:moveTo>
                  <a:lnTo>
                    <a:pt x="821898" y="0"/>
                  </a:lnTo>
                  <a:cubicBezTo>
                    <a:pt x="851258" y="0"/>
                    <a:pt x="879416" y="11663"/>
                    <a:pt x="900177" y="32424"/>
                  </a:cubicBezTo>
                  <a:cubicBezTo>
                    <a:pt x="920937" y="53185"/>
                    <a:pt x="932601" y="81343"/>
                    <a:pt x="932601" y="110703"/>
                  </a:cubicBezTo>
                  <a:lnTo>
                    <a:pt x="932601" y="1341931"/>
                  </a:lnTo>
                  <a:cubicBezTo>
                    <a:pt x="932601" y="1371291"/>
                    <a:pt x="920937" y="1399449"/>
                    <a:pt x="900177" y="1420210"/>
                  </a:cubicBezTo>
                  <a:cubicBezTo>
                    <a:pt x="879416" y="1440971"/>
                    <a:pt x="851258" y="1452634"/>
                    <a:pt x="821898" y="1452634"/>
                  </a:cubicBezTo>
                  <a:lnTo>
                    <a:pt x="110703" y="1452634"/>
                  </a:lnTo>
                  <a:cubicBezTo>
                    <a:pt x="81343" y="1452634"/>
                    <a:pt x="53185" y="1440971"/>
                    <a:pt x="32424" y="1420210"/>
                  </a:cubicBezTo>
                  <a:cubicBezTo>
                    <a:pt x="11663" y="1399449"/>
                    <a:pt x="0" y="1371291"/>
                    <a:pt x="0" y="1341931"/>
                  </a:cubicBezTo>
                  <a:lnTo>
                    <a:pt x="0" y="110703"/>
                  </a:lnTo>
                  <a:cubicBezTo>
                    <a:pt x="0" y="81343"/>
                    <a:pt x="11663" y="53185"/>
                    <a:pt x="32424" y="32424"/>
                  </a:cubicBezTo>
                  <a:cubicBezTo>
                    <a:pt x="53185" y="11663"/>
                    <a:pt x="81343" y="0"/>
                    <a:pt x="110703" y="0"/>
                  </a:cubicBezTo>
                  <a:close/>
                </a:path>
              </a:pathLst>
            </a:custGeom>
            <a:solidFill>
              <a:srgbClr val="6106E7"/>
            </a:solidFill>
          </p:spPr>
        </p:sp>
        <p:sp>
          <p:nvSpPr>
            <p:cNvPr name="TextBox 8" id="8"/>
            <p:cNvSpPr txBox="true"/>
            <p:nvPr/>
          </p:nvSpPr>
          <p:spPr>
            <a:xfrm>
              <a:off x="0" y="-38100"/>
              <a:ext cx="932601" cy="149073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9636502" y="4267974"/>
            <a:ext cx="2937238" cy="4575091"/>
            <a:chOff x="0" y="0"/>
            <a:chExt cx="932601" cy="1452634"/>
          </a:xfrm>
        </p:grpSpPr>
        <p:sp>
          <p:nvSpPr>
            <p:cNvPr name="Freeform 10" id="10"/>
            <p:cNvSpPr/>
            <p:nvPr/>
          </p:nvSpPr>
          <p:spPr>
            <a:xfrm flipH="false" flipV="false" rot="0">
              <a:off x="0" y="0"/>
              <a:ext cx="932601" cy="1452634"/>
            </a:xfrm>
            <a:custGeom>
              <a:avLst/>
              <a:gdLst/>
              <a:ahLst/>
              <a:cxnLst/>
              <a:rect r="r" b="b" t="t" l="l"/>
              <a:pathLst>
                <a:path h="1452634" w="932601">
                  <a:moveTo>
                    <a:pt x="110703" y="0"/>
                  </a:moveTo>
                  <a:lnTo>
                    <a:pt x="821898" y="0"/>
                  </a:lnTo>
                  <a:cubicBezTo>
                    <a:pt x="851258" y="0"/>
                    <a:pt x="879416" y="11663"/>
                    <a:pt x="900177" y="32424"/>
                  </a:cubicBezTo>
                  <a:cubicBezTo>
                    <a:pt x="920937" y="53185"/>
                    <a:pt x="932601" y="81343"/>
                    <a:pt x="932601" y="110703"/>
                  </a:cubicBezTo>
                  <a:lnTo>
                    <a:pt x="932601" y="1341931"/>
                  </a:lnTo>
                  <a:cubicBezTo>
                    <a:pt x="932601" y="1371291"/>
                    <a:pt x="920937" y="1399449"/>
                    <a:pt x="900177" y="1420210"/>
                  </a:cubicBezTo>
                  <a:cubicBezTo>
                    <a:pt x="879416" y="1440971"/>
                    <a:pt x="851258" y="1452634"/>
                    <a:pt x="821898" y="1452634"/>
                  </a:cubicBezTo>
                  <a:lnTo>
                    <a:pt x="110703" y="1452634"/>
                  </a:lnTo>
                  <a:cubicBezTo>
                    <a:pt x="81343" y="1452634"/>
                    <a:pt x="53185" y="1440971"/>
                    <a:pt x="32424" y="1420210"/>
                  </a:cubicBezTo>
                  <a:cubicBezTo>
                    <a:pt x="11663" y="1399449"/>
                    <a:pt x="0" y="1371291"/>
                    <a:pt x="0" y="1341931"/>
                  </a:cubicBezTo>
                  <a:lnTo>
                    <a:pt x="0" y="110703"/>
                  </a:lnTo>
                  <a:cubicBezTo>
                    <a:pt x="0" y="81343"/>
                    <a:pt x="11663" y="53185"/>
                    <a:pt x="32424" y="32424"/>
                  </a:cubicBezTo>
                  <a:cubicBezTo>
                    <a:pt x="53185" y="11663"/>
                    <a:pt x="81343" y="0"/>
                    <a:pt x="110703" y="0"/>
                  </a:cubicBezTo>
                  <a:close/>
                </a:path>
              </a:pathLst>
            </a:custGeom>
            <a:solidFill>
              <a:srgbClr val="911FC9"/>
            </a:solidFill>
          </p:spPr>
        </p:sp>
        <p:sp>
          <p:nvSpPr>
            <p:cNvPr name="TextBox 11" id="11"/>
            <p:cNvSpPr txBox="true"/>
            <p:nvPr/>
          </p:nvSpPr>
          <p:spPr>
            <a:xfrm>
              <a:off x="0" y="-38100"/>
              <a:ext cx="932601" cy="1490734"/>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140442" y="5022889"/>
            <a:ext cx="2444965" cy="779752"/>
          </a:xfrm>
          <a:prstGeom prst="rect">
            <a:avLst/>
          </a:prstGeom>
        </p:spPr>
        <p:txBody>
          <a:bodyPr anchor="t" rtlCol="false" tIns="0" lIns="0" bIns="0" rIns="0">
            <a:spAutoFit/>
          </a:bodyPr>
          <a:lstStyle/>
          <a:p>
            <a:pPr algn="ctr">
              <a:lnSpc>
                <a:spcPts val="1970"/>
              </a:lnSpc>
            </a:pPr>
            <a:r>
              <a:rPr lang="en-US" sz="2239" spc="-141">
                <a:solidFill>
                  <a:srgbClr val="FFFFFF"/>
                </a:solidFill>
                <a:latin typeface="Poppins"/>
                <a:ea typeface="Poppins"/>
                <a:cs typeface="Poppins"/>
                <a:sym typeface="Poppins"/>
              </a:rPr>
              <a:t>User login</a:t>
            </a:r>
          </a:p>
          <a:p>
            <a:pPr algn="ctr">
              <a:lnSpc>
                <a:spcPts val="1970"/>
              </a:lnSpc>
            </a:pPr>
            <a:r>
              <a:rPr lang="en-US" sz="2239" spc="-141">
                <a:solidFill>
                  <a:srgbClr val="FFFFFF"/>
                </a:solidFill>
                <a:latin typeface="Poppins"/>
                <a:ea typeface="Poppins"/>
                <a:cs typeface="Poppins"/>
                <a:sym typeface="Poppins"/>
              </a:rPr>
              <a:t>User register</a:t>
            </a:r>
          </a:p>
          <a:p>
            <a:pPr algn="ctr">
              <a:lnSpc>
                <a:spcPts val="1970"/>
              </a:lnSpc>
            </a:pPr>
          </a:p>
        </p:txBody>
      </p:sp>
      <p:sp>
        <p:nvSpPr>
          <p:cNvPr name="TextBox 13" id="13"/>
          <p:cNvSpPr txBox="true"/>
          <p:nvPr/>
        </p:nvSpPr>
        <p:spPr>
          <a:xfrm rot="0">
            <a:off x="5960396" y="4854654"/>
            <a:ext cx="2444965" cy="288846"/>
          </a:xfrm>
          <a:prstGeom prst="rect">
            <a:avLst/>
          </a:prstGeom>
        </p:spPr>
        <p:txBody>
          <a:bodyPr anchor="t" rtlCol="false" tIns="0" lIns="0" bIns="0" rIns="0">
            <a:spAutoFit/>
          </a:bodyPr>
          <a:lstStyle/>
          <a:p>
            <a:pPr algn="ctr">
              <a:lnSpc>
                <a:spcPts val="1970"/>
              </a:lnSpc>
            </a:pPr>
            <a:r>
              <a:rPr lang="en-US" sz="2239" spc="-141">
                <a:solidFill>
                  <a:srgbClr val="FFFFFF"/>
                </a:solidFill>
                <a:latin typeface="Poppins"/>
                <a:ea typeface="Poppins"/>
                <a:cs typeface="Poppins"/>
                <a:sym typeface="Poppins"/>
              </a:rPr>
              <a:t>Add To Cart</a:t>
            </a:r>
          </a:p>
        </p:txBody>
      </p:sp>
      <p:sp>
        <p:nvSpPr>
          <p:cNvPr name="TextBox 14" id="14"/>
          <p:cNvSpPr txBox="true"/>
          <p:nvPr/>
        </p:nvSpPr>
        <p:spPr>
          <a:xfrm rot="0">
            <a:off x="9882639" y="4854654"/>
            <a:ext cx="2444965" cy="779752"/>
          </a:xfrm>
          <a:prstGeom prst="rect">
            <a:avLst/>
          </a:prstGeom>
        </p:spPr>
        <p:txBody>
          <a:bodyPr anchor="t" rtlCol="false" tIns="0" lIns="0" bIns="0" rIns="0">
            <a:spAutoFit/>
          </a:bodyPr>
          <a:lstStyle/>
          <a:p>
            <a:pPr algn="ctr">
              <a:lnSpc>
                <a:spcPts val="1970"/>
              </a:lnSpc>
            </a:pPr>
            <a:r>
              <a:rPr lang="en-US" sz="2239" spc="-141">
                <a:solidFill>
                  <a:srgbClr val="FFFFFF"/>
                </a:solidFill>
                <a:latin typeface="Poppins"/>
                <a:ea typeface="Poppins"/>
                <a:cs typeface="Poppins"/>
                <a:sym typeface="Poppins"/>
              </a:rPr>
              <a:t>Browsing Categories and Products</a:t>
            </a:r>
          </a:p>
        </p:txBody>
      </p:sp>
      <p:sp>
        <p:nvSpPr>
          <p:cNvPr name="TextBox 15" id="15"/>
          <p:cNvSpPr txBox="true"/>
          <p:nvPr/>
        </p:nvSpPr>
        <p:spPr>
          <a:xfrm rot="0">
            <a:off x="1792016" y="1928812"/>
            <a:ext cx="12621720" cy="1421004"/>
          </a:xfrm>
          <a:prstGeom prst="rect">
            <a:avLst/>
          </a:prstGeom>
        </p:spPr>
        <p:txBody>
          <a:bodyPr anchor="t" rtlCol="false" tIns="0" lIns="0" bIns="0" rIns="0">
            <a:spAutoFit/>
          </a:bodyPr>
          <a:lstStyle/>
          <a:p>
            <a:pPr algn="l">
              <a:lnSpc>
                <a:spcPts val="10816"/>
              </a:lnSpc>
            </a:pPr>
            <a:r>
              <a:rPr lang="en-US" sz="10400" spc="-655">
                <a:solidFill>
                  <a:srgbClr val="FFFFFF"/>
                </a:solidFill>
                <a:latin typeface="Garet"/>
                <a:ea typeface="Garet"/>
                <a:cs typeface="Garet"/>
                <a:sym typeface="Garet"/>
              </a:rPr>
              <a:t>03 Tech Features</a:t>
            </a:r>
          </a:p>
        </p:txBody>
      </p:sp>
      <p:sp>
        <p:nvSpPr>
          <p:cNvPr name="TextBox 16" id="16"/>
          <p:cNvSpPr txBox="true"/>
          <p:nvPr/>
        </p:nvSpPr>
        <p:spPr>
          <a:xfrm rot="0">
            <a:off x="1980585" y="5913895"/>
            <a:ext cx="2604823" cy="2493010"/>
          </a:xfrm>
          <a:prstGeom prst="rect">
            <a:avLst/>
          </a:prstGeom>
        </p:spPr>
        <p:txBody>
          <a:bodyPr anchor="t" rtlCol="false" tIns="0" lIns="0" bIns="0" rIns="0">
            <a:spAutoFit/>
          </a:bodyPr>
          <a:lstStyle/>
          <a:p>
            <a:pPr algn="ctr">
              <a:lnSpc>
                <a:spcPts val="2239"/>
              </a:lnSpc>
            </a:pPr>
            <a:r>
              <a:rPr lang="en-US" sz="1599">
                <a:solidFill>
                  <a:srgbClr val="FFFFFF"/>
                </a:solidFill>
                <a:latin typeface="Poppins"/>
                <a:ea typeface="Poppins"/>
                <a:cs typeface="Poppins"/>
                <a:sym typeface="Poppins"/>
              </a:rPr>
              <a:t>Our E-Commerce platform includes a secure user login and registration system. This allows new users to create an account by providing basic information like name, email, and password.</a:t>
            </a:r>
          </a:p>
        </p:txBody>
      </p:sp>
      <p:sp>
        <p:nvSpPr>
          <p:cNvPr name="TextBox 17" id="17"/>
          <p:cNvSpPr txBox="true"/>
          <p:nvPr/>
        </p:nvSpPr>
        <p:spPr>
          <a:xfrm rot="0">
            <a:off x="5797046" y="5913895"/>
            <a:ext cx="2771665" cy="2566217"/>
          </a:xfrm>
          <a:prstGeom prst="rect">
            <a:avLst/>
          </a:prstGeom>
        </p:spPr>
        <p:txBody>
          <a:bodyPr anchor="t" rtlCol="false" tIns="0" lIns="0" bIns="0" rIns="0">
            <a:spAutoFit/>
          </a:bodyPr>
          <a:lstStyle/>
          <a:p>
            <a:pPr algn="ctr">
              <a:lnSpc>
                <a:spcPts val="2307"/>
              </a:lnSpc>
            </a:pPr>
            <a:r>
              <a:rPr lang="en-US" sz="1647">
                <a:solidFill>
                  <a:srgbClr val="FFFFFF"/>
                </a:solidFill>
                <a:latin typeface="Poppins"/>
                <a:ea typeface="Poppins"/>
                <a:cs typeface="Poppins"/>
                <a:sym typeface="Poppins"/>
              </a:rPr>
              <a:t>Add to Cart allows users to:</a:t>
            </a:r>
          </a:p>
          <a:p>
            <a:pPr algn="ctr" marL="355781" indent="-177890" lvl="1">
              <a:lnSpc>
                <a:spcPts val="2307"/>
              </a:lnSpc>
              <a:buFont typeface="Arial"/>
              <a:buChar char="•"/>
            </a:pPr>
            <a:r>
              <a:rPr lang="en-US" sz="1647">
                <a:solidFill>
                  <a:srgbClr val="FFFFFF"/>
                </a:solidFill>
                <a:latin typeface="Poppins"/>
                <a:ea typeface="Poppins"/>
                <a:cs typeface="Poppins"/>
                <a:sym typeface="Poppins"/>
              </a:rPr>
              <a:t>Add products with one click.</a:t>
            </a:r>
          </a:p>
          <a:p>
            <a:pPr algn="ctr" marL="355781" indent="-177890" lvl="1">
              <a:lnSpc>
                <a:spcPts val="2307"/>
              </a:lnSpc>
              <a:buFont typeface="Arial"/>
              <a:buChar char="•"/>
            </a:pPr>
            <a:r>
              <a:rPr lang="en-US" sz="1647">
                <a:solidFill>
                  <a:srgbClr val="FFFFFF"/>
                </a:solidFill>
                <a:latin typeface="Poppins"/>
                <a:ea typeface="Poppins"/>
                <a:cs typeface="Poppins"/>
                <a:sym typeface="Poppins"/>
              </a:rPr>
              <a:t>View cart items, quantities, and prices.</a:t>
            </a:r>
          </a:p>
          <a:p>
            <a:pPr algn="ctr" marL="355781" indent="-177890" lvl="1">
              <a:lnSpc>
                <a:spcPts val="2307"/>
              </a:lnSpc>
              <a:buFont typeface="Arial"/>
              <a:buChar char="•"/>
            </a:pPr>
            <a:r>
              <a:rPr lang="en-US" sz="1647">
                <a:solidFill>
                  <a:srgbClr val="FFFFFF"/>
                </a:solidFill>
                <a:latin typeface="Poppins"/>
                <a:ea typeface="Poppins"/>
                <a:cs typeface="Poppins"/>
                <a:sym typeface="Poppins"/>
              </a:rPr>
              <a:t>M</a:t>
            </a:r>
            <a:r>
              <a:rPr lang="en-US" sz="1647">
                <a:solidFill>
                  <a:srgbClr val="FFFFFF"/>
                </a:solidFill>
                <a:latin typeface="Poppins"/>
                <a:ea typeface="Poppins"/>
                <a:cs typeface="Poppins"/>
                <a:sym typeface="Poppins"/>
              </a:rPr>
              <a:t>odify or remove items before purchase.</a:t>
            </a:r>
          </a:p>
          <a:p>
            <a:pPr algn="ctr">
              <a:lnSpc>
                <a:spcPts val="2307"/>
              </a:lnSpc>
            </a:pPr>
          </a:p>
        </p:txBody>
      </p:sp>
      <p:sp>
        <p:nvSpPr>
          <p:cNvPr name="TextBox 18" id="18"/>
          <p:cNvSpPr txBox="true"/>
          <p:nvPr/>
        </p:nvSpPr>
        <p:spPr>
          <a:xfrm rot="0">
            <a:off x="9784973" y="5984026"/>
            <a:ext cx="2685506" cy="2298145"/>
          </a:xfrm>
          <a:prstGeom prst="rect">
            <a:avLst/>
          </a:prstGeom>
        </p:spPr>
        <p:txBody>
          <a:bodyPr anchor="t" rtlCol="false" tIns="0" lIns="0" bIns="0" rIns="0">
            <a:spAutoFit/>
          </a:bodyPr>
          <a:lstStyle/>
          <a:p>
            <a:pPr algn="ctr">
              <a:lnSpc>
                <a:spcPts val="2070"/>
              </a:lnSpc>
            </a:pPr>
            <a:r>
              <a:rPr lang="en-US" sz="1478">
                <a:solidFill>
                  <a:srgbClr val="FFFFFF"/>
                </a:solidFill>
                <a:latin typeface="Poppins"/>
                <a:ea typeface="Poppins"/>
                <a:cs typeface="Poppins"/>
                <a:sym typeface="Poppins"/>
              </a:rPr>
              <a:t>Users can browse products by category (e.g., electronics, clothing) </a:t>
            </a:r>
          </a:p>
          <a:p>
            <a:pPr algn="ctr">
              <a:lnSpc>
                <a:spcPts val="2070"/>
              </a:lnSpc>
            </a:pPr>
          </a:p>
          <a:p>
            <a:pPr algn="ctr">
              <a:lnSpc>
                <a:spcPts val="2070"/>
              </a:lnSpc>
            </a:pPr>
            <a:r>
              <a:rPr lang="en-US" sz="1478">
                <a:solidFill>
                  <a:srgbClr val="FFFFFF"/>
                </a:solidFill>
                <a:latin typeface="Poppins"/>
                <a:ea typeface="Poppins"/>
                <a:cs typeface="Poppins"/>
                <a:sym typeface="Poppins"/>
              </a:rPr>
              <a:t>Each product includes details like descriptions, images, and customer reviews to aid purchase decisions.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6395694" y="-1830861"/>
            <a:ext cx="13057128" cy="12698057"/>
          </a:xfrm>
          <a:custGeom>
            <a:avLst/>
            <a:gdLst/>
            <a:ahLst/>
            <a:cxnLst/>
            <a:rect r="r" b="b" t="t" l="l"/>
            <a:pathLst>
              <a:path h="12698057" w="13057128">
                <a:moveTo>
                  <a:pt x="0" y="0"/>
                </a:moveTo>
                <a:lnTo>
                  <a:pt x="13057128" y="0"/>
                </a:lnTo>
                <a:lnTo>
                  <a:pt x="13057128" y="12698057"/>
                </a:lnTo>
                <a:lnTo>
                  <a:pt x="0" y="12698057"/>
                </a:lnTo>
                <a:lnTo>
                  <a:pt x="0" y="0"/>
                </a:lnTo>
                <a:close/>
              </a:path>
            </a:pathLst>
          </a:custGeom>
          <a:blipFill>
            <a:blip r:embed="rId2"/>
            <a:stretch>
              <a:fillRect l="0" t="0" r="0" b="0"/>
            </a:stretch>
          </a:blipFill>
        </p:spPr>
      </p:sp>
      <p:sp>
        <p:nvSpPr>
          <p:cNvPr name="Freeform 3" id="3"/>
          <p:cNvSpPr/>
          <p:nvPr/>
        </p:nvSpPr>
        <p:spPr>
          <a:xfrm flipH="false" flipV="false" rot="0">
            <a:off x="13983065" y="2637596"/>
            <a:ext cx="8609869" cy="8229600"/>
          </a:xfrm>
          <a:custGeom>
            <a:avLst/>
            <a:gdLst/>
            <a:ahLst/>
            <a:cxnLst/>
            <a:rect r="r" b="b" t="t" l="l"/>
            <a:pathLst>
              <a:path h="8229600" w="8609869">
                <a:moveTo>
                  <a:pt x="0" y="0"/>
                </a:moveTo>
                <a:lnTo>
                  <a:pt x="8609870" y="0"/>
                </a:lnTo>
                <a:lnTo>
                  <a:pt x="8609870" y="8229600"/>
                </a:lnTo>
                <a:lnTo>
                  <a:pt x="0" y="8229600"/>
                </a:lnTo>
                <a:lnTo>
                  <a:pt x="0" y="0"/>
                </a:lnTo>
                <a:close/>
              </a:path>
            </a:pathLst>
          </a:custGeom>
          <a:blipFill>
            <a:blip r:embed="rId3"/>
            <a:stretch>
              <a:fillRect l="0" t="0" r="0" b="0"/>
            </a:stretch>
          </a:blipFill>
        </p:spPr>
      </p:sp>
      <p:sp>
        <p:nvSpPr>
          <p:cNvPr name="TextBox 4" id="4"/>
          <p:cNvSpPr txBox="true"/>
          <p:nvPr/>
        </p:nvSpPr>
        <p:spPr>
          <a:xfrm rot="0">
            <a:off x="7841463" y="7922757"/>
            <a:ext cx="4162590" cy="847771"/>
          </a:xfrm>
          <a:prstGeom prst="rect">
            <a:avLst/>
          </a:prstGeom>
        </p:spPr>
        <p:txBody>
          <a:bodyPr anchor="t" rtlCol="false" tIns="0" lIns="0" bIns="0" rIns="0">
            <a:spAutoFit/>
          </a:bodyPr>
          <a:lstStyle/>
          <a:p>
            <a:pPr algn="l">
              <a:lnSpc>
                <a:spcPts val="3350"/>
              </a:lnSpc>
              <a:spcBef>
                <a:spcPct val="0"/>
              </a:spcBef>
            </a:pPr>
            <a:r>
              <a:rPr lang="en-US" sz="2393">
                <a:solidFill>
                  <a:srgbClr val="FFFFFF"/>
                </a:solidFill>
                <a:latin typeface="Poppins"/>
                <a:ea typeface="Poppins"/>
                <a:cs typeface="Poppins"/>
                <a:sym typeface="Poppins"/>
              </a:rPr>
              <a:t>https://github.com/GitGenius24/Depi-Project.git</a:t>
            </a:r>
          </a:p>
        </p:txBody>
      </p:sp>
      <p:sp>
        <p:nvSpPr>
          <p:cNvPr name="TextBox 5" id="5"/>
          <p:cNvSpPr txBox="true"/>
          <p:nvPr/>
        </p:nvSpPr>
        <p:spPr>
          <a:xfrm rot="0">
            <a:off x="5582881" y="4513961"/>
            <a:ext cx="9081636" cy="1421004"/>
          </a:xfrm>
          <a:prstGeom prst="rect">
            <a:avLst/>
          </a:prstGeom>
        </p:spPr>
        <p:txBody>
          <a:bodyPr anchor="t" rtlCol="false" tIns="0" lIns="0" bIns="0" rIns="0">
            <a:spAutoFit/>
          </a:bodyPr>
          <a:lstStyle/>
          <a:p>
            <a:pPr algn="l">
              <a:lnSpc>
                <a:spcPts val="10816"/>
              </a:lnSpc>
            </a:pPr>
            <a:r>
              <a:rPr lang="en-US" sz="10400" spc="-655">
                <a:solidFill>
                  <a:srgbClr val="FFFFFF"/>
                </a:solidFill>
                <a:latin typeface="Garet"/>
                <a:ea typeface="Garet"/>
                <a:cs typeface="Garet"/>
                <a:sym typeface="Garet"/>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2927248">
            <a:off x="-2791102" y="4024894"/>
            <a:ext cx="12739531" cy="4495993"/>
          </a:xfrm>
          <a:custGeom>
            <a:avLst/>
            <a:gdLst/>
            <a:ahLst/>
            <a:cxnLst/>
            <a:rect r="r" b="b" t="t" l="l"/>
            <a:pathLst>
              <a:path h="4495993" w="12739531">
                <a:moveTo>
                  <a:pt x="0" y="0"/>
                </a:moveTo>
                <a:lnTo>
                  <a:pt x="12739531" y="0"/>
                </a:lnTo>
                <a:lnTo>
                  <a:pt x="12739531" y="4495993"/>
                </a:lnTo>
                <a:lnTo>
                  <a:pt x="0" y="4495993"/>
                </a:lnTo>
                <a:lnTo>
                  <a:pt x="0" y="0"/>
                </a:lnTo>
                <a:close/>
              </a:path>
            </a:pathLst>
          </a:custGeom>
          <a:blipFill>
            <a:blip r:embed="rId2"/>
            <a:stretch>
              <a:fillRect l="0" t="0" r="0" b="0"/>
            </a:stretch>
          </a:blipFill>
        </p:spPr>
      </p:sp>
      <p:sp>
        <p:nvSpPr>
          <p:cNvPr name="Freeform 3" id="3"/>
          <p:cNvSpPr/>
          <p:nvPr/>
        </p:nvSpPr>
        <p:spPr>
          <a:xfrm flipH="false" flipV="false" rot="0">
            <a:off x="14552515" y="-2310977"/>
            <a:ext cx="11894220" cy="5734005"/>
          </a:xfrm>
          <a:custGeom>
            <a:avLst/>
            <a:gdLst/>
            <a:ahLst/>
            <a:cxnLst/>
            <a:rect r="r" b="b" t="t" l="l"/>
            <a:pathLst>
              <a:path h="5734005" w="11894220">
                <a:moveTo>
                  <a:pt x="0" y="0"/>
                </a:moveTo>
                <a:lnTo>
                  <a:pt x="11894221" y="0"/>
                </a:lnTo>
                <a:lnTo>
                  <a:pt x="11894221" y="5734006"/>
                </a:lnTo>
                <a:lnTo>
                  <a:pt x="0" y="5734006"/>
                </a:lnTo>
                <a:lnTo>
                  <a:pt x="0" y="0"/>
                </a:lnTo>
                <a:close/>
              </a:path>
            </a:pathLst>
          </a:custGeom>
          <a:blipFill>
            <a:blip r:embed="rId3"/>
            <a:stretch>
              <a:fillRect l="0" t="0" r="0" b="0"/>
            </a:stretch>
          </a:blipFill>
        </p:spPr>
      </p:sp>
      <p:sp>
        <p:nvSpPr>
          <p:cNvPr name="TextBox 4" id="4"/>
          <p:cNvSpPr txBox="true"/>
          <p:nvPr/>
        </p:nvSpPr>
        <p:spPr>
          <a:xfrm rot="0">
            <a:off x="7051318" y="2002025"/>
            <a:ext cx="9081636" cy="1421004"/>
          </a:xfrm>
          <a:prstGeom prst="rect">
            <a:avLst/>
          </a:prstGeom>
        </p:spPr>
        <p:txBody>
          <a:bodyPr anchor="t" rtlCol="false" tIns="0" lIns="0" bIns="0" rIns="0">
            <a:spAutoFit/>
          </a:bodyPr>
          <a:lstStyle/>
          <a:p>
            <a:pPr algn="l">
              <a:lnSpc>
                <a:spcPts val="10816"/>
              </a:lnSpc>
            </a:pPr>
            <a:r>
              <a:rPr lang="en-US" sz="10400" spc="-655">
                <a:solidFill>
                  <a:srgbClr val="FFFFFF"/>
                </a:solidFill>
                <a:latin typeface="Garet"/>
                <a:ea typeface="Garet"/>
                <a:cs typeface="Garet"/>
                <a:sym typeface="Garet"/>
              </a:rPr>
              <a:t>About us</a:t>
            </a:r>
          </a:p>
        </p:txBody>
      </p:sp>
      <p:sp>
        <p:nvSpPr>
          <p:cNvPr name="TextBox 5" id="5"/>
          <p:cNvSpPr txBox="true"/>
          <p:nvPr/>
        </p:nvSpPr>
        <p:spPr>
          <a:xfrm rot="0">
            <a:off x="6477848" y="4625066"/>
            <a:ext cx="10228575" cy="3209925"/>
          </a:xfrm>
          <a:prstGeom prst="rect">
            <a:avLst/>
          </a:prstGeom>
        </p:spPr>
        <p:txBody>
          <a:bodyPr anchor="t" rtlCol="false" tIns="0" lIns="0" bIns="0" rIns="0">
            <a:spAutoFit/>
          </a:bodyPr>
          <a:lstStyle/>
          <a:p>
            <a:pPr algn="l">
              <a:lnSpc>
                <a:spcPts val="4200"/>
              </a:lnSpc>
            </a:pPr>
            <a:r>
              <a:rPr lang="en-US" sz="3000">
                <a:solidFill>
                  <a:srgbClr val="FFFFFF"/>
                </a:solidFill>
                <a:latin typeface="Poppins"/>
                <a:ea typeface="Poppins"/>
                <a:cs typeface="Poppins"/>
                <a:sym typeface="Poppins"/>
              </a:rPr>
              <a:t>We are a team of young and enthusiastic learners who created this E-Commerce project to better understand how online businesses work. Our goal is to provide a simple, user-friendly platform where customers can browse, choose, and purchase products easily.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488588" y="6893605"/>
            <a:ext cx="3555579" cy="1058689"/>
            <a:chOff x="0" y="0"/>
            <a:chExt cx="932601" cy="277686"/>
          </a:xfrm>
        </p:grpSpPr>
        <p:sp>
          <p:nvSpPr>
            <p:cNvPr name="Freeform 3" id="3"/>
            <p:cNvSpPr/>
            <p:nvPr/>
          </p:nvSpPr>
          <p:spPr>
            <a:xfrm flipH="false" flipV="false" rot="0">
              <a:off x="0" y="0"/>
              <a:ext cx="932601" cy="277686"/>
            </a:xfrm>
            <a:custGeom>
              <a:avLst/>
              <a:gdLst/>
              <a:ahLst/>
              <a:cxnLst/>
              <a:rect r="r" b="b" t="t" l="l"/>
              <a:pathLst>
                <a:path h="277686" w="932601">
                  <a:moveTo>
                    <a:pt x="91451" y="0"/>
                  </a:moveTo>
                  <a:lnTo>
                    <a:pt x="841150" y="0"/>
                  </a:lnTo>
                  <a:cubicBezTo>
                    <a:pt x="865404" y="0"/>
                    <a:pt x="888665" y="9635"/>
                    <a:pt x="905815" y="26785"/>
                  </a:cubicBezTo>
                  <a:cubicBezTo>
                    <a:pt x="922966" y="43936"/>
                    <a:pt x="932601" y="67197"/>
                    <a:pt x="932601" y="91451"/>
                  </a:cubicBezTo>
                  <a:lnTo>
                    <a:pt x="932601" y="186235"/>
                  </a:lnTo>
                  <a:cubicBezTo>
                    <a:pt x="932601" y="236742"/>
                    <a:pt x="891657" y="277686"/>
                    <a:pt x="841150" y="277686"/>
                  </a:cubicBezTo>
                  <a:lnTo>
                    <a:pt x="91451" y="277686"/>
                  </a:lnTo>
                  <a:cubicBezTo>
                    <a:pt x="67197" y="277686"/>
                    <a:pt x="43936" y="268051"/>
                    <a:pt x="26785" y="250901"/>
                  </a:cubicBezTo>
                  <a:cubicBezTo>
                    <a:pt x="9635" y="233750"/>
                    <a:pt x="0" y="210489"/>
                    <a:pt x="0" y="186235"/>
                  </a:cubicBezTo>
                  <a:lnTo>
                    <a:pt x="0" y="91451"/>
                  </a:lnTo>
                  <a:cubicBezTo>
                    <a:pt x="0" y="67197"/>
                    <a:pt x="9635" y="43936"/>
                    <a:pt x="26785" y="26785"/>
                  </a:cubicBezTo>
                  <a:cubicBezTo>
                    <a:pt x="43936" y="9635"/>
                    <a:pt x="67197" y="0"/>
                    <a:pt x="91451" y="0"/>
                  </a:cubicBezTo>
                  <a:close/>
                </a:path>
              </a:pathLst>
            </a:custGeom>
            <a:solidFill>
              <a:srgbClr val="1E00FD"/>
            </a:solidFill>
          </p:spPr>
        </p:sp>
        <p:sp>
          <p:nvSpPr>
            <p:cNvPr name="TextBox 4" id="4"/>
            <p:cNvSpPr txBox="true"/>
            <p:nvPr/>
          </p:nvSpPr>
          <p:spPr>
            <a:xfrm>
              <a:off x="0" y="-38100"/>
              <a:ext cx="932601" cy="315786"/>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0">
            <a:off x="5236533" y="6893605"/>
            <a:ext cx="3555579" cy="1058689"/>
            <a:chOff x="0" y="0"/>
            <a:chExt cx="932601" cy="277686"/>
          </a:xfrm>
        </p:grpSpPr>
        <p:sp>
          <p:nvSpPr>
            <p:cNvPr name="Freeform 6" id="6"/>
            <p:cNvSpPr/>
            <p:nvPr/>
          </p:nvSpPr>
          <p:spPr>
            <a:xfrm flipH="false" flipV="false" rot="0">
              <a:off x="0" y="0"/>
              <a:ext cx="932601" cy="277686"/>
            </a:xfrm>
            <a:custGeom>
              <a:avLst/>
              <a:gdLst/>
              <a:ahLst/>
              <a:cxnLst/>
              <a:rect r="r" b="b" t="t" l="l"/>
              <a:pathLst>
                <a:path h="277686" w="932601">
                  <a:moveTo>
                    <a:pt x="91451" y="0"/>
                  </a:moveTo>
                  <a:lnTo>
                    <a:pt x="841150" y="0"/>
                  </a:lnTo>
                  <a:cubicBezTo>
                    <a:pt x="865404" y="0"/>
                    <a:pt x="888665" y="9635"/>
                    <a:pt x="905815" y="26785"/>
                  </a:cubicBezTo>
                  <a:cubicBezTo>
                    <a:pt x="922966" y="43936"/>
                    <a:pt x="932601" y="67197"/>
                    <a:pt x="932601" y="91451"/>
                  </a:cubicBezTo>
                  <a:lnTo>
                    <a:pt x="932601" y="186235"/>
                  </a:lnTo>
                  <a:cubicBezTo>
                    <a:pt x="932601" y="236742"/>
                    <a:pt x="891657" y="277686"/>
                    <a:pt x="841150" y="277686"/>
                  </a:cubicBezTo>
                  <a:lnTo>
                    <a:pt x="91451" y="277686"/>
                  </a:lnTo>
                  <a:cubicBezTo>
                    <a:pt x="67197" y="277686"/>
                    <a:pt x="43936" y="268051"/>
                    <a:pt x="26785" y="250901"/>
                  </a:cubicBezTo>
                  <a:cubicBezTo>
                    <a:pt x="9635" y="233750"/>
                    <a:pt x="0" y="210489"/>
                    <a:pt x="0" y="186235"/>
                  </a:cubicBezTo>
                  <a:lnTo>
                    <a:pt x="0" y="91451"/>
                  </a:lnTo>
                  <a:cubicBezTo>
                    <a:pt x="0" y="67197"/>
                    <a:pt x="9635" y="43936"/>
                    <a:pt x="26785" y="26785"/>
                  </a:cubicBezTo>
                  <a:cubicBezTo>
                    <a:pt x="43936" y="9635"/>
                    <a:pt x="67197" y="0"/>
                    <a:pt x="91451" y="0"/>
                  </a:cubicBezTo>
                  <a:close/>
                </a:path>
              </a:pathLst>
            </a:custGeom>
            <a:solidFill>
              <a:srgbClr val="6106E7"/>
            </a:solidFill>
          </p:spPr>
        </p:sp>
        <p:sp>
          <p:nvSpPr>
            <p:cNvPr name="TextBox 7" id="7"/>
            <p:cNvSpPr txBox="true"/>
            <p:nvPr/>
          </p:nvSpPr>
          <p:spPr>
            <a:xfrm>
              <a:off x="0" y="-38100"/>
              <a:ext cx="932601" cy="315786"/>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9984477" y="6893605"/>
            <a:ext cx="3555579" cy="1058689"/>
            <a:chOff x="0" y="0"/>
            <a:chExt cx="932601" cy="277686"/>
          </a:xfrm>
        </p:grpSpPr>
        <p:sp>
          <p:nvSpPr>
            <p:cNvPr name="Freeform 9" id="9"/>
            <p:cNvSpPr/>
            <p:nvPr/>
          </p:nvSpPr>
          <p:spPr>
            <a:xfrm flipH="false" flipV="false" rot="0">
              <a:off x="0" y="0"/>
              <a:ext cx="932601" cy="277686"/>
            </a:xfrm>
            <a:custGeom>
              <a:avLst/>
              <a:gdLst/>
              <a:ahLst/>
              <a:cxnLst/>
              <a:rect r="r" b="b" t="t" l="l"/>
              <a:pathLst>
                <a:path h="277686" w="932601">
                  <a:moveTo>
                    <a:pt x="91451" y="0"/>
                  </a:moveTo>
                  <a:lnTo>
                    <a:pt x="841150" y="0"/>
                  </a:lnTo>
                  <a:cubicBezTo>
                    <a:pt x="865404" y="0"/>
                    <a:pt x="888665" y="9635"/>
                    <a:pt x="905815" y="26785"/>
                  </a:cubicBezTo>
                  <a:cubicBezTo>
                    <a:pt x="922966" y="43936"/>
                    <a:pt x="932601" y="67197"/>
                    <a:pt x="932601" y="91451"/>
                  </a:cubicBezTo>
                  <a:lnTo>
                    <a:pt x="932601" y="186235"/>
                  </a:lnTo>
                  <a:cubicBezTo>
                    <a:pt x="932601" y="236742"/>
                    <a:pt x="891657" y="277686"/>
                    <a:pt x="841150" y="277686"/>
                  </a:cubicBezTo>
                  <a:lnTo>
                    <a:pt x="91451" y="277686"/>
                  </a:lnTo>
                  <a:cubicBezTo>
                    <a:pt x="67197" y="277686"/>
                    <a:pt x="43936" y="268051"/>
                    <a:pt x="26785" y="250901"/>
                  </a:cubicBezTo>
                  <a:cubicBezTo>
                    <a:pt x="9635" y="233750"/>
                    <a:pt x="0" y="210489"/>
                    <a:pt x="0" y="186235"/>
                  </a:cubicBezTo>
                  <a:lnTo>
                    <a:pt x="0" y="91451"/>
                  </a:lnTo>
                  <a:cubicBezTo>
                    <a:pt x="0" y="67197"/>
                    <a:pt x="9635" y="43936"/>
                    <a:pt x="26785" y="26785"/>
                  </a:cubicBezTo>
                  <a:cubicBezTo>
                    <a:pt x="43936" y="9635"/>
                    <a:pt x="67197" y="0"/>
                    <a:pt x="91451" y="0"/>
                  </a:cubicBezTo>
                  <a:close/>
                </a:path>
              </a:pathLst>
            </a:custGeom>
            <a:solidFill>
              <a:srgbClr val="911FC9"/>
            </a:solidFill>
          </p:spPr>
        </p:sp>
        <p:sp>
          <p:nvSpPr>
            <p:cNvPr name="TextBox 10" id="10"/>
            <p:cNvSpPr txBox="true"/>
            <p:nvPr/>
          </p:nvSpPr>
          <p:spPr>
            <a:xfrm>
              <a:off x="0" y="-38100"/>
              <a:ext cx="932601" cy="315786"/>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14732421" y="6893605"/>
            <a:ext cx="3555579" cy="1058689"/>
            <a:chOff x="0" y="0"/>
            <a:chExt cx="932601" cy="277686"/>
          </a:xfrm>
        </p:grpSpPr>
        <p:sp>
          <p:nvSpPr>
            <p:cNvPr name="Freeform 12" id="12"/>
            <p:cNvSpPr/>
            <p:nvPr/>
          </p:nvSpPr>
          <p:spPr>
            <a:xfrm flipH="false" flipV="false" rot="0">
              <a:off x="0" y="0"/>
              <a:ext cx="932601" cy="277686"/>
            </a:xfrm>
            <a:custGeom>
              <a:avLst/>
              <a:gdLst/>
              <a:ahLst/>
              <a:cxnLst/>
              <a:rect r="r" b="b" t="t" l="l"/>
              <a:pathLst>
                <a:path h="277686" w="932601">
                  <a:moveTo>
                    <a:pt x="91451" y="0"/>
                  </a:moveTo>
                  <a:lnTo>
                    <a:pt x="841150" y="0"/>
                  </a:lnTo>
                  <a:cubicBezTo>
                    <a:pt x="865404" y="0"/>
                    <a:pt x="888665" y="9635"/>
                    <a:pt x="905815" y="26785"/>
                  </a:cubicBezTo>
                  <a:cubicBezTo>
                    <a:pt x="922966" y="43936"/>
                    <a:pt x="932601" y="67197"/>
                    <a:pt x="932601" y="91451"/>
                  </a:cubicBezTo>
                  <a:lnTo>
                    <a:pt x="932601" y="186235"/>
                  </a:lnTo>
                  <a:cubicBezTo>
                    <a:pt x="932601" y="236742"/>
                    <a:pt x="891657" y="277686"/>
                    <a:pt x="841150" y="277686"/>
                  </a:cubicBezTo>
                  <a:lnTo>
                    <a:pt x="91451" y="277686"/>
                  </a:lnTo>
                  <a:cubicBezTo>
                    <a:pt x="67197" y="277686"/>
                    <a:pt x="43936" y="268051"/>
                    <a:pt x="26785" y="250901"/>
                  </a:cubicBezTo>
                  <a:cubicBezTo>
                    <a:pt x="9635" y="233750"/>
                    <a:pt x="0" y="210489"/>
                    <a:pt x="0" y="186235"/>
                  </a:cubicBezTo>
                  <a:lnTo>
                    <a:pt x="0" y="91451"/>
                  </a:lnTo>
                  <a:cubicBezTo>
                    <a:pt x="0" y="67197"/>
                    <a:pt x="9635" y="43936"/>
                    <a:pt x="26785" y="26785"/>
                  </a:cubicBezTo>
                  <a:cubicBezTo>
                    <a:pt x="43936" y="9635"/>
                    <a:pt x="67197" y="0"/>
                    <a:pt x="91451" y="0"/>
                  </a:cubicBezTo>
                  <a:close/>
                </a:path>
              </a:pathLst>
            </a:custGeom>
            <a:solidFill>
              <a:srgbClr val="C941A2"/>
            </a:solidFill>
          </p:spPr>
        </p:sp>
        <p:sp>
          <p:nvSpPr>
            <p:cNvPr name="TextBox 13" id="13"/>
            <p:cNvSpPr txBox="true"/>
            <p:nvPr/>
          </p:nvSpPr>
          <p:spPr>
            <a:xfrm>
              <a:off x="0" y="-38100"/>
              <a:ext cx="932601" cy="315786"/>
            </a:xfrm>
            <a:prstGeom prst="rect">
              <a:avLst/>
            </a:prstGeom>
          </p:spPr>
          <p:txBody>
            <a:bodyPr anchor="ctr" rtlCol="false" tIns="50800" lIns="50800" bIns="50800" rIns="50800"/>
            <a:lstStyle/>
            <a:p>
              <a:pPr algn="ctr">
                <a:lnSpc>
                  <a:spcPts val="3079"/>
                </a:lnSpc>
              </a:pPr>
            </a:p>
          </p:txBody>
        </p:sp>
      </p:grpSp>
      <p:sp>
        <p:nvSpPr>
          <p:cNvPr name="Freeform 14" id="14"/>
          <p:cNvSpPr/>
          <p:nvPr/>
        </p:nvSpPr>
        <p:spPr>
          <a:xfrm flipH="false" flipV="false" rot="0">
            <a:off x="-5933824" y="-1664092"/>
            <a:ext cx="11894220" cy="5734005"/>
          </a:xfrm>
          <a:custGeom>
            <a:avLst/>
            <a:gdLst/>
            <a:ahLst/>
            <a:cxnLst/>
            <a:rect r="r" b="b" t="t" l="l"/>
            <a:pathLst>
              <a:path h="5734005" w="11894220">
                <a:moveTo>
                  <a:pt x="0" y="0"/>
                </a:moveTo>
                <a:lnTo>
                  <a:pt x="11894220" y="0"/>
                </a:lnTo>
                <a:lnTo>
                  <a:pt x="11894220" y="5734006"/>
                </a:lnTo>
                <a:lnTo>
                  <a:pt x="0" y="5734006"/>
                </a:lnTo>
                <a:lnTo>
                  <a:pt x="0" y="0"/>
                </a:lnTo>
                <a:close/>
              </a:path>
            </a:pathLst>
          </a:custGeom>
          <a:blipFill>
            <a:blip r:embed="rId2"/>
            <a:stretch>
              <a:fillRect l="0" t="0" r="0" b="0"/>
            </a:stretch>
          </a:blipFill>
        </p:spPr>
      </p:sp>
      <p:sp>
        <p:nvSpPr>
          <p:cNvPr name="Freeform 15" id="15"/>
          <p:cNvSpPr/>
          <p:nvPr/>
        </p:nvSpPr>
        <p:spPr>
          <a:xfrm flipH="false" flipV="false" rot="0">
            <a:off x="15108900" y="-1160002"/>
            <a:ext cx="4300800" cy="4377405"/>
          </a:xfrm>
          <a:custGeom>
            <a:avLst/>
            <a:gdLst/>
            <a:ahLst/>
            <a:cxnLst/>
            <a:rect r="r" b="b" t="t" l="l"/>
            <a:pathLst>
              <a:path h="4377405" w="4300800">
                <a:moveTo>
                  <a:pt x="0" y="0"/>
                </a:moveTo>
                <a:lnTo>
                  <a:pt x="4300800" y="0"/>
                </a:lnTo>
                <a:lnTo>
                  <a:pt x="4300800" y="4377404"/>
                </a:lnTo>
                <a:lnTo>
                  <a:pt x="0" y="4377404"/>
                </a:lnTo>
                <a:lnTo>
                  <a:pt x="0" y="0"/>
                </a:lnTo>
                <a:close/>
              </a:path>
            </a:pathLst>
          </a:custGeom>
          <a:blipFill>
            <a:blip r:embed="rId3"/>
            <a:stretch>
              <a:fillRect l="0" t="0" r="0" b="0"/>
            </a:stretch>
          </a:blipFill>
        </p:spPr>
      </p:sp>
      <p:sp>
        <p:nvSpPr>
          <p:cNvPr name="TextBox 16" id="16"/>
          <p:cNvSpPr txBox="true"/>
          <p:nvPr/>
        </p:nvSpPr>
        <p:spPr>
          <a:xfrm rot="0">
            <a:off x="786541" y="7276447"/>
            <a:ext cx="2959673" cy="410073"/>
          </a:xfrm>
          <a:prstGeom prst="rect">
            <a:avLst/>
          </a:prstGeom>
        </p:spPr>
        <p:txBody>
          <a:bodyPr anchor="t" rtlCol="false" tIns="0" lIns="0" bIns="0" rIns="0">
            <a:spAutoFit/>
          </a:bodyPr>
          <a:lstStyle/>
          <a:p>
            <a:pPr algn="ctr">
              <a:lnSpc>
                <a:spcPts val="2702"/>
              </a:lnSpc>
            </a:pPr>
            <a:r>
              <a:rPr lang="en-US" sz="3070" spc="-193">
                <a:solidFill>
                  <a:srgbClr val="FFFFFF"/>
                </a:solidFill>
                <a:latin typeface="Poppins"/>
                <a:ea typeface="Poppins"/>
                <a:cs typeface="Poppins"/>
                <a:sym typeface="Poppins"/>
              </a:rPr>
              <a:t>Noureldein Hany</a:t>
            </a:r>
          </a:p>
        </p:txBody>
      </p:sp>
      <p:sp>
        <p:nvSpPr>
          <p:cNvPr name="TextBox 17" id="17"/>
          <p:cNvSpPr txBox="true"/>
          <p:nvPr/>
        </p:nvSpPr>
        <p:spPr>
          <a:xfrm rot="0">
            <a:off x="5385509" y="7105231"/>
            <a:ext cx="2959673" cy="752507"/>
          </a:xfrm>
          <a:prstGeom prst="rect">
            <a:avLst/>
          </a:prstGeom>
        </p:spPr>
        <p:txBody>
          <a:bodyPr anchor="t" rtlCol="false" tIns="0" lIns="0" bIns="0" rIns="0">
            <a:spAutoFit/>
          </a:bodyPr>
          <a:lstStyle/>
          <a:p>
            <a:pPr algn="ctr">
              <a:lnSpc>
                <a:spcPts val="2702"/>
              </a:lnSpc>
            </a:pPr>
            <a:r>
              <a:rPr lang="en-US" sz="3070" spc="-193">
                <a:solidFill>
                  <a:srgbClr val="FFFFFF"/>
                </a:solidFill>
                <a:latin typeface="Poppins"/>
                <a:ea typeface="Poppins"/>
                <a:cs typeface="Poppins"/>
                <a:sym typeface="Poppins"/>
              </a:rPr>
              <a:t>Mohamed Mustafa</a:t>
            </a:r>
          </a:p>
        </p:txBody>
      </p:sp>
      <p:sp>
        <p:nvSpPr>
          <p:cNvPr name="TextBox 18" id="18"/>
          <p:cNvSpPr txBox="true"/>
          <p:nvPr/>
        </p:nvSpPr>
        <p:spPr>
          <a:xfrm rot="0">
            <a:off x="10282430" y="7276447"/>
            <a:ext cx="2959673" cy="410073"/>
          </a:xfrm>
          <a:prstGeom prst="rect">
            <a:avLst/>
          </a:prstGeom>
        </p:spPr>
        <p:txBody>
          <a:bodyPr anchor="t" rtlCol="false" tIns="0" lIns="0" bIns="0" rIns="0">
            <a:spAutoFit/>
          </a:bodyPr>
          <a:lstStyle/>
          <a:p>
            <a:pPr algn="ctr">
              <a:lnSpc>
                <a:spcPts val="2702"/>
              </a:lnSpc>
            </a:pPr>
            <a:r>
              <a:rPr lang="en-US" sz="3070" spc="-193">
                <a:solidFill>
                  <a:srgbClr val="FFFFFF"/>
                </a:solidFill>
                <a:latin typeface="Poppins"/>
                <a:ea typeface="Poppins"/>
                <a:cs typeface="Poppins"/>
                <a:sym typeface="Poppins"/>
              </a:rPr>
              <a:t>Nada Tarek</a:t>
            </a:r>
          </a:p>
        </p:txBody>
      </p:sp>
      <p:sp>
        <p:nvSpPr>
          <p:cNvPr name="TextBox 19" id="19"/>
          <p:cNvSpPr txBox="true"/>
          <p:nvPr/>
        </p:nvSpPr>
        <p:spPr>
          <a:xfrm rot="0">
            <a:off x="15030374" y="7276447"/>
            <a:ext cx="2959673" cy="410073"/>
          </a:xfrm>
          <a:prstGeom prst="rect">
            <a:avLst/>
          </a:prstGeom>
        </p:spPr>
        <p:txBody>
          <a:bodyPr anchor="t" rtlCol="false" tIns="0" lIns="0" bIns="0" rIns="0">
            <a:spAutoFit/>
          </a:bodyPr>
          <a:lstStyle/>
          <a:p>
            <a:pPr algn="ctr">
              <a:lnSpc>
                <a:spcPts val="2702"/>
              </a:lnSpc>
            </a:pPr>
            <a:r>
              <a:rPr lang="en-US" sz="3070" spc="-193">
                <a:solidFill>
                  <a:srgbClr val="FFFFFF"/>
                </a:solidFill>
                <a:latin typeface="Poppins"/>
                <a:ea typeface="Poppins"/>
                <a:cs typeface="Poppins"/>
                <a:sym typeface="Poppins"/>
              </a:rPr>
              <a:t>Mai Ismail</a:t>
            </a:r>
          </a:p>
        </p:txBody>
      </p:sp>
      <p:sp>
        <p:nvSpPr>
          <p:cNvPr name="TextBox 20" id="20"/>
          <p:cNvSpPr txBox="true"/>
          <p:nvPr/>
        </p:nvSpPr>
        <p:spPr>
          <a:xfrm rot="0">
            <a:off x="4477109" y="1796399"/>
            <a:ext cx="9081636" cy="1421004"/>
          </a:xfrm>
          <a:prstGeom prst="rect">
            <a:avLst/>
          </a:prstGeom>
        </p:spPr>
        <p:txBody>
          <a:bodyPr anchor="t" rtlCol="false" tIns="0" lIns="0" bIns="0" rIns="0">
            <a:spAutoFit/>
          </a:bodyPr>
          <a:lstStyle/>
          <a:p>
            <a:pPr algn="ctr">
              <a:lnSpc>
                <a:spcPts val="10816"/>
              </a:lnSpc>
            </a:pPr>
            <a:r>
              <a:rPr lang="en-US" sz="10400" spc="-655">
                <a:solidFill>
                  <a:srgbClr val="FFFFFF"/>
                </a:solidFill>
                <a:latin typeface="Garet"/>
                <a:ea typeface="Garet"/>
                <a:cs typeface="Garet"/>
                <a:sym typeface="Garet"/>
              </a:rPr>
              <a:t>Our Team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2488954" y="-777273"/>
            <a:ext cx="8344335" cy="8229600"/>
          </a:xfrm>
          <a:custGeom>
            <a:avLst/>
            <a:gdLst/>
            <a:ahLst/>
            <a:cxnLst/>
            <a:rect r="r" b="b" t="t" l="l"/>
            <a:pathLst>
              <a:path h="8229600" w="8344335">
                <a:moveTo>
                  <a:pt x="0" y="0"/>
                </a:moveTo>
                <a:lnTo>
                  <a:pt x="8344334" y="0"/>
                </a:lnTo>
                <a:lnTo>
                  <a:pt x="8344334"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1401863" y="5843206"/>
            <a:ext cx="6365263" cy="6478639"/>
          </a:xfrm>
          <a:custGeom>
            <a:avLst/>
            <a:gdLst/>
            <a:ahLst/>
            <a:cxnLst/>
            <a:rect r="r" b="b" t="t" l="l"/>
            <a:pathLst>
              <a:path h="6478639" w="6365263">
                <a:moveTo>
                  <a:pt x="0" y="0"/>
                </a:moveTo>
                <a:lnTo>
                  <a:pt x="6365263" y="0"/>
                </a:lnTo>
                <a:lnTo>
                  <a:pt x="6365263" y="6478639"/>
                </a:lnTo>
                <a:lnTo>
                  <a:pt x="0" y="6478639"/>
                </a:lnTo>
                <a:lnTo>
                  <a:pt x="0" y="0"/>
                </a:lnTo>
                <a:close/>
              </a:path>
            </a:pathLst>
          </a:custGeom>
          <a:blipFill>
            <a:blip r:embed="rId3"/>
            <a:stretch>
              <a:fillRect l="0" t="0" r="0" b="0"/>
            </a:stretch>
          </a:blipFill>
        </p:spPr>
      </p:sp>
      <p:sp>
        <p:nvSpPr>
          <p:cNvPr name="TextBox 4" id="4"/>
          <p:cNvSpPr txBox="true"/>
          <p:nvPr/>
        </p:nvSpPr>
        <p:spPr>
          <a:xfrm rot="0">
            <a:off x="2103126" y="2210504"/>
            <a:ext cx="9081636" cy="1421004"/>
          </a:xfrm>
          <a:prstGeom prst="rect">
            <a:avLst/>
          </a:prstGeom>
        </p:spPr>
        <p:txBody>
          <a:bodyPr anchor="t" rtlCol="false" tIns="0" lIns="0" bIns="0" rIns="0">
            <a:spAutoFit/>
          </a:bodyPr>
          <a:lstStyle/>
          <a:p>
            <a:pPr algn="l">
              <a:lnSpc>
                <a:spcPts val="10816"/>
              </a:lnSpc>
            </a:pPr>
            <a:r>
              <a:rPr lang="en-US" sz="10400" spc="-655">
                <a:solidFill>
                  <a:srgbClr val="FFFFFF"/>
                </a:solidFill>
                <a:latin typeface="Garet"/>
                <a:ea typeface="Garet"/>
                <a:cs typeface="Garet"/>
                <a:sym typeface="Garet"/>
              </a:rPr>
              <a:t>Our Services</a:t>
            </a:r>
          </a:p>
        </p:txBody>
      </p:sp>
      <p:sp>
        <p:nvSpPr>
          <p:cNvPr name="TextBox 5" id="5"/>
          <p:cNvSpPr txBox="true"/>
          <p:nvPr/>
        </p:nvSpPr>
        <p:spPr>
          <a:xfrm rot="0">
            <a:off x="2103126" y="4716183"/>
            <a:ext cx="1357987" cy="1421004"/>
          </a:xfrm>
          <a:prstGeom prst="rect">
            <a:avLst/>
          </a:prstGeom>
        </p:spPr>
        <p:txBody>
          <a:bodyPr anchor="t" rtlCol="false" tIns="0" lIns="0" bIns="0" rIns="0">
            <a:spAutoFit/>
          </a:bodyPr>
          <a:lstStyle/>
          <a:p>
            <a:pPr algn="l">
              <a:lnSpc>
                <a:spcPts val="10816"/>
              </a:lnSpc>
            </a:pPr>
            <a:r>
              <a:rPr lang="en-US" sz="10400" spc="-655">
                <a:solidFill>
                  <a:srgbClr val="FFFFFF"/>
                </a:solidFill>
                <a:latin typeface="Garet"/>
                <a:ea typeface="Garet"/>
                <a:cs typeface="Garet"/>
                <a:sym typeface="Garet"/>
              </a:rPr>
              <a:t>1.</a:t>
            </a:r>
          </a:p>
        </p:txBody>
      </p:sp>
      <p:sp>
        <p:nvSpPr>
          <p:cNvPr name="TextBox 6" id="6"/>
          <p:cNvSpPr txBox="true"/>
          <p:nvPr/>
        </p:nvSpPr>
        <p:spPr>
          <a:xfrm rot="0">
            <a:off x="3683565" y="4722552"/>
            <a:ext cx="7501197" cy="111823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Lorem ipsum dolor sit amet, consectetur adipiscing elit, sed do eiusmod tempor incididunt ut labore et dolore magna aliqua. </a:t>
            </a:r>
          </a:p>
        </p:txBody>
      </p:sp>
      <p:sp>
        <p:nvSpPr>
          <p:cNvPr name="TextBox 7" id="7"/>
          <p:cNvSpPr txBox="true"/>
          <p:nvPr/>
        </p:nvSpPr>
        <p:spPr>
          <a:xfrm rot="0">
            <a:off x="2103126" y="6817417"/>
            <a:ext cx="1357987" cy="1421004"/>
          </a:xfrm>
          <a:prstGeom prst="rect">
            <a:avLst/>
          </a:prstGeom>
        </p:spPr>
        <p:txBody>
          <a:bodyPr anchor="t" rtlCol="false" tIns="0" lIns="0" bIns="0" rIns="0">
            <a:spAutoFit/>
          </a:bodyPr>
          <a:lstStyle/>
          <a:p>
            <a:pPr algn="l">
              <a:lnSpc>
                <a:spcPts val="10816"/>
              </a:lnSpc>
            </a:pPr>
            <a:r>
              <a:rPr lang="en-US" sz="10400" spc="-655">
                <a:solidFill>
                  <a:srgbClr val="FFFFFF"/>
                </a:solidFill>
                <a:latin typeface="Garet"/>
                <a:ea typeface="Garet"/>
                <a:cs typeface="Garet"/>
                <a:sym typeface="Garet"/>
              </a:rPr>
              <a:t>2.</a:t>
            </a:r>
          </a:p>
        </p:txBody>
      </p:sp>
      <p:sp>
        <p:nvSpPr>
          <p:cNvPr name="TextBox 8" id="8"/>
          <p:cNvSpPr txBox="true"/>
          <p:nvPr/>
        </p:nvSpPr>
        <p:spPr>
          <a:xfrm rot="0">
            <a:off x="3683565" y="6859264"/>
            <a:ext cx="7501197" cy="111823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Lorem ipsum dolor sit amet, consectetur adipiscing elit, sed do eiusmod tempor incididunt ut labore et dolore magna aliqua.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2096199" y="1274958"/>
            <a:ext cx="2379718" cy="2379718"/>
          </a:xfrm>
          <a:prstGeom prst="rect">
            <a:avLst/>
          </a:prstGeom>
        </p:spPr>
      </p:pic>
      <p:pic>
        <p:nvPicPr>
          <p:cNvPr name="Picture 3" id="3"/>
          <p:cNvPicPr>
            <a:picLocks noChangeAspect="true"/>
          </p:cNvPicPr>
          <p:nvPr/>
        </p:nvPicPr>
        <p:blipFill>
          <a:blip r:embed="rId3"/>
          <a:stretch>
            <a:fillRect/>
          </a:stretch>
        </p:blipFill>
        <p:spPr>
          <a:xfrm rot="0">
            <a:off x="2096199" y="3952734"/>
            <a:ext cx="2379718" cy="2379718"/>
          </a:xfrm>
          <a:prstGeom prst="rect">
            <a:avLst/>
          </a:prstGeom>
        </p:spPr>
      </p:pic>
      <p:pic>
        <p:nvPicPr>
          <p:cNvPr name="Picture 4" id="4"/>
          <p:cNvPicPr>
            <a:picLocks noChangeAspect="true"/>
          </p:cNvPicPr>
          <p:nvPr/>
        </p:nvPicPr>
        <p:blipFill>
          <a:blip r:embed="rId4"/>
          <a:stretch>
            <a:fillRect/>
          </a:stretch>
        </p:blipFill>
        <p:spPr>
          <a:xfrm rot="0">
            <a:off x="2103990" y="6632324"/>
            <a:ext cx="2379718" cy="2379718"/>
          </a:xfrm>
          <a:prstGeom prst="rect">
            <a:avLst/>
          </a:prstGeom>
        </p:spPr>
      </p:pic>
      <p:sp>
        <p:nvSpPr>
          <p:cNvPr name="Freeform 5" id="5"/>
          <p:cNvSpPr/>
          <p:nvPr/>
        </p:nvSpPr>
        <p:spPr>
          <a:xfrm flipH="false" flipV="false" rot="0">
            <a:off x="13008161" y="-825496"/>
            <a:ext cx="6332801" cy="6137539"/>
          </a:xfrm>
          <a:custGeom>
            <a:avLst/>
            <a:gdLst/>
            <a:ahLst/>
            <a:cxnLst/>
            <a:rect r="r" b="b" t="t" l="l"/>
            <a:pathLst>
              <a:path h="6137539" w="6332801">
                <a:moveTo>
                  <a:pt x="0" y="0"/>
                </a:moveTo>
                <a:lnTo>
                  <a:pt x="6332800" y="0"/>
                </a:lnTo>
                <a:lnTo>
                  <a:pt x="6332800" y="6137540"/>
                </a:lnTo>
                <a:lnTo>
                  <a:pt x="0" y="6137540"/>
                </a:lnTo>
                <a:lnTo>
                  <a:pt x="0" y="0"/>
                </a:lnTo>
                <a:close/>
              </a:path>
            </a:pathLst>
          </a:custGeom>
          <a:blipFill>
            <a:blip r:embed="rId5"/>
            <a:stretch>
              <a:fillRect l="0" t="0" r="0" b="0"/>
            </a:stretch>
          </a:blipFill>
        </p:spPr>
      </p:sp>
      <p:sp>
        <p:nvSpPr>
          <p:cNvPr name="TextBox 6" id="6"/>
          <p:cNvSpPr txBox="true"/>
          <p:nvPr/>
        </p:nvSpPr>
        <p:spPr>
          <a:xfrm rot="0">
            <a:off x="4741932" y="1877125"/>
            <a:ext cx="6144316" cy="111823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Growth: Global E-Commerce sales are expected to reach over $6 trillion by 2026, showing rapid growth every year. (21% Groth)</a:t>
            </a:r>
          </a:p>
        </p:txBody>
      </p:sp>
      <p:sp>
        <p:nvSpPr>
          <p:cNvPr name="TextBox 7" id="7"/>
          <p:cNvSpPr txBox="true"/>
          <p:nvPr/>
        </p:nvSpPr>
        <p:spPr>
          <a:xfrm rot="0">
            <a:off x="4741932" y="4555808"/>
            <a:ext cx="6144316" cy="111823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Mobile Shopping: Over 70% of E-Commerce traffic now comes from mobile devices, making mobile optimization essential.</a:t>
            </a:r>
          </a:p>
        </p:txBody>
      </p:sp>
      <p:sp>
        <p:nvSpPr>
          <p:cNvPr name="TextBox 8" id="8"/>
          <p:cNvSpPr txBox="true"/>
          <p:nvPr/>
        </p:nvSpPr>
        <p:spPr>
          <a:xfrm rot="0">
            <a:off x="4741932" y="7234490"/>
            <a:ext cx="6144316" cy="1489710"/>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User Behavior: Around 75% of online shoppers abandon their carts, often due to high shipping costs or complicated checkout processes.</a:t>
            </a:r>
          </a:p>
        </p:txBody>
      </p:sp>
      <p:sp>
        <p:nvSpPr>
          <p:cNvPr name="TextBox 9" id="9"/>
          <p:cNvSpPr txBox="true"/>
          <p:nvPr/>
        </p:nvSpPr>
        <p:spPr>
          <a:xfrm rot="0">
            <a:off x="13008161" y="6021128"/>
            <a:ext cx="4251139" cy="2792604"/>
          </a:xfrm>
          <a:prstGeom prst="rect">
            <a:avLst/>
          </a:prstGeom>
        </p:spPr>
        <p:txBody>
          <a:bodyPr anchor="t" rtlCol="false" tIns="0" lIns="0" bIns="0" rIns="0">
            <a:spAutoFit/>
          </a:bodyPr>
          <a:lstStyle/>
          <a:p>
            <a:pPr algn="l">
              <a:lnSpc>
                <a:spcPts val="10816"/>
              </a:lnSpc>
            </a:pPr>
            <a:r>
              <a:rPr lang="en-US" sz="10400" spc="-655">
                <a:solidFill>
                  <a:srgbClr val="FFFFFF"/>
                </a:solidFill>
                <a:latin typeface="Garet"/>
                <a:ea typeface="Garet"/>
                <a:cs typeface="Garet"/>
                <a:sym typeface="Garet"/>
              </a:rPr>
              <a:t>The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5216924" y="4827434"/>
            <a:ext cx="11894220" cy="5734005"/>
          </a:xfrm>
          <a:custGeom>
            <a:avLst/>
            <a:gdLst/>
            <a:ahLst/>
            <a:cxnLst/>
            <a:rect r="r" b="b" t="t" l="l"/>
            <a:pathLst>
              <a:path h="5734005" w="11894220">
                <a:moveTo>
                  <a:pt x="0" y="0"/>
                </a:moveTo>
                <a:lnTo>
                  <a:pt x="11894220" y="0"/>
                </a:lnTo>
                <a:lnTo>
                  <a:pt x="11894220" y="5734005"/>
                </a:lnTo>
                <a:lnTo>
                  <a:pt x="0" y="5734005"/>
                </a:lnTo>
                <a:lnTo>
                  <a:pt x="0" y="0"/>
                </a:lnTo>
                <a:close/>
              </a:path>
            </a:pathLst>
          </a:custGeom>
          <a:blipFill>
            <a:blip r:embed="rId2"/>
            <a:stretch>
              <a:fillRect l="0" t="0" r="0" b="0"/>
            </a:stretch>
          </a:blipFill>
        </p:spPr>
      </p:sp>
      <p:sp>
        <p:nvSpPr>
          <p:cNvPr name="Freeform 3" id="3"/>
          <p:cNvSpPr/>
          <p:nvPr/>
        </p:nvSpPr>
        <p:spPr>
          <a:xfrm flipH="false" flipV="false" rot="0">
            <a:off x="13405072" y="-990792"/>
            <a:ext cx="5777535" cy="5618653"/>
          </a:xfrm>
          <a:custGeom>
            <a:avLst/>
            <a:gdLst/>
            <a:ahLst/>
            <a:cxnLst/>
            <a:rect r="r" b="b" t="t" l="l"/>
            <a:pathLst>
              <a:path h="5618653" w="5777535">
                <a:moveTo>
                  <a:pt x="0" y="0"/>
                </a:moveTo>
                <a:lnTo>
                  <a:pt x="5777536" y="0"/>
                </a:lnTo>
                <a:lnTo>
                  <a:pt x="5777536" y="5618654"/>
                </a:lnTo>
                <a:lnTo>
                  <a:pt x="0" y="5618654"/>
                </a:lnTo>
                <a:lnTo>
                  <a:pt x="0" y="0"/>
                </a:lnTo>
                <a:close/>
              </a:path>
            </a:pathLst>
          </a:custGeom>
          <a:blipFill>
            <a:blip r:embed="rId3"/>
            <a:stretch>
              <a:fillRect l="0" t="0" r="0" b="0"/>
            </a:stretch>
          </a:blipFill>
        </p:spPr>
      </p:sp>
      <p:sp>
        <p:nvSpPr>
          <p:cNvPr name="TextBox 4" id="4"/>
          <p:cNvSpPr txBox="true"/>
          <p:nvPr/>
        </p:nvSpPr>
        <p:spPr>
          <a:xfrm rot="0">
            <a:off x="7212204" y="3998322"/>
            <a:ext cx="9081636" cy="1421004"/>
          </a:xfrm>
          <a:prstGeom prst="rect">
            <a:avLst/>
          </a:prstGeom>
        </p:spPr>
        <p:txBody>
          <a:bodyPr anchor="t" rtlCol="false" tIns="0" lIns="0" bIns="0" rIns="0">
            <a:spAutoFit/>
          </a:bodyPr>
          <a:lstStyle/>
          <a:p>
            <a:pPr algn="l">
              <a:lnSpc>
                <a:spcPts val="10816"/>
              </a:lnSpc>
            </a:pPr>
            <a:r>
              <a:rPr lang="en-US" sz="10400" spc="-655">
                <a:solidFill>
                  <a:srgbClr val="FFFFFF"/>
                </a:solidFill>
                <a:latin typeface="Garet"/>
                <a:ea typeface="Garet"/>
                <a:cs typeface="Garet"/>
                <a:sym typeface="Garet"/>
              </a:rPr>
              <a:t>Our Vision</a:t>
            </a:r>
          </a:p>
        </p:txBody>
      </p:sp>
      <p:sp>
        <p:nvSpPr>
          <p:cNvPr name="TextBox 5" id="5"/>
          <p:cNvSpPr txBox="true"/>
          <p:nvPr/>
        </p:nvSpPr>
        <p:spPr>
          <a:xfrm rot="0">
            <a:off x="7694945" y="6381021"/>
            <a:ext cx="8790302" cy="2190264"/>
          </a:xfrm>
          <a:prstGeom prst="rect">
            <a:avLst/>
          </a:prstGeom>
        </p:spPr>
        <p:txBody>
          <a:bodyPr anchor="t" rtlCol="false" tIns="0" lIns="0" bIns="0" rIns="0">
            <a:spAutoFit/>
          </a:bodyPr>
          <a:lstStyle/>
          <a:p>
            <a:pPr algn="l">
              <a:lnSpc>
                <a:spcPts val="3445"/>
              </a:lnSpc>
            </a:pPr>
            <a:r>
              <a:rPr lang="en-US" sz="2460">
                <a:solidFill>
                  <a:srgbClr val="FFFFFF"/>
                </a:solidFill>
                <a:latin typeface="Poppins"/>
                <a:ea typeface="Poppins"/>
                <a:cs typeface="Poppins"/>
                <a:sym typeface="Poppins"/>
              </a:rPr>
              <a:t>Our vision is to create a modern, easy-to-use E-Commerce platform that makes online shopping simple, fast, and accessible for everyone. We aim to bring quality products to customers through technology and help shape the future of digital business.</a:t>
            </a:r>
          </a:p>
        </p:txBody>
      </p:sp>
      <p:sp>
        <p:nvSpPr>
          <p:cNvPr name="TextBox 6" id="6"/>
          <p:cNvSpPr txBox="true"/>
          <p:nvPr/>
        </p:nvSpPr>
        <p:spPr>
          <a:xfrm rot="0">
            <a:off x="1495474" y="1390650"/>
            <a:ext cx="4127961" cy="3237212"/>
          </a:xfrm>
          <a:prstGeom prst="rect">
            <a:avLst/>
          </a:prstGeom>
        </p:spPr>
        <p:txBody>
          <a:bodyPr anchor="t" rtlCol="false" tIns="0" lIns="0" bIns="0" rIns="0">
            <a:spAutoFit/>
          </a:bodyPr>
          <a:lstStyle/>
          <a:p>
            <a:pPr algn="l">
              <a:lnSpc>
                <a:spcPts val="24592"/>
              </a:lnSpc>
            </a:pPr>
            <a:r>
              <a:rPr lang="en-US" sz="23646" spc="-1489">
                <a:solidFill>
                  <a:srgbClr val="FFFFFF"/>
                </a:solidFill>
                <a:latin typeface="Garet"/>
                <a:ea typeface="Garet"/>
                <a:cs typeface="Garet"/>
                <a:sym typeface="Garet"/>
              </a:rPr>
              <a:t>01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5216924" y="4827434"/>
            <a:ext cx="11894220" cy="5734005"/>
          </a:xfrm>
          <a:custGeom>
            <a:avLst/>
            <a:gdLst/>
            <a:ahLst/>
            <a:cxnLst/>
            <a:rect r="r" b="b" t="t" l="l"/>
            <a:pathLst>
              <a:path h="5734005" w="11894220">
                <a:moveTo>
                  <a:pt x="0" y="0"/>
                </a:moveTo>
                <a:lnTo>
                  <a:pt x="11894220" y="0"/>
                </a:lnTo>
                <a:lnTo>
                  <a:pt x="11894220" y="5734005"/>
                </a:lnTo>
                <a:lnTo>
                  <a:pt x="0" y="5734005"/>
                </a:lnTo>
                <a:lnTo>
                  <a:pt x="0" y="0"/>
                </a:lnTo>
                <a:close/>
              </a:path>
            </a:pathLst>
          </a:custGeom>
          <a:blipFill>
            <a:blip r:embed="rId2"/>
            <a:stretch>
              <a:fillRect l="0" t="0" r="0" b="0"/>
            </a:stretch>
          </a:blipFill>
        </p:spPr>
      </p:sp>
      <p:sp>
        <p:nvSpPr>
          <p:cNvPr name="Freeform 3" id="3"/>
          <p:cNvSpPr/>
          <p:nvPr/>
        </p:nvSpPr>
        <p:spPr>
          <a:xfrm flipH="false" flipV="false" rot="0">
            <a:off x="2439415" y="2693618"/>
            <a:ext cx="13409169" cy="6564682"/>
          </a:xfrm>
          <a:custGeom>
            <a:avLst/>
            <a:gdLst/>
            <a:ahLst/>
            <a:cxnLst/>
            <a:rect r="r" b="b" t="t" l="l"/>
            <a:pathLst>
              <a:path h="6564682" w="13409169">
                <a:moveTo>
                  <a:pt x="0" y="0"/>
                </a:moveTo>
                <a:lnTo>
                  <a:pt x="13409170" y="0"/>
                </a:lnTo>
                <a:lnTo>
                  <a:pt x="13409170" y="6564682"/>
                </a:lnTo>
                <a:lnTo>
                  <a:pt x="0" y="6564682"/>
                </a:lnTo>
                <a:lnTo>
                  <a:pt x="0" y="0"/>
                </a:lnTo>
                <a:close/>
              </a:path>
            </a:pathLst>
          </a:custGeom>
          <a:blipFill>
            <a:blip r:embed="rId3"/>
            <a:stretch>
              <a:fillRect l="0" t="0" r="0" b="0"/>
            </a:stretch>
          </a:blipFill>
        </p:spPr>
      </p:sp>
      <p:sp>
        <p:nvSpPr>
          <p:cNvPr name="Freeform 4" id="4"/>
          <p:cNvSpPr/>
          <p:nvPr/>
        </p:nvSpPr>
        <p:spPr>
          <a:xfrm flipH="false" flipV="false" rot="0">
            <a:off x="13405072" y="-990792"/>
            <a:ext cx="5777535" cy="5618653"/>
          </a:xfrm>
          <a:custGeom>
            <a:avLst/>
            <a:gdLst/>
            <a:ahLst/>
            <a:cxnLst/>
            <a:rect r="r" b="b" t="t" l="l"/>
            <a:pathLst>
              <a:path h="5618653" w="5777535">
                <a:moveTo>
                  <a:pt x="0" y="0"/>
                </a:moveTo>
                <a:lnTo>
                  <a:pt x="5777536" y="0"/>
                </a:lnTo>
                <a:lnTo>
                  <a:pt x="5777536" y="5618654"/>
                </a:lnTo>
                <a:lnTo>
                  <a:pt x="0" y="5618654"/>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5216924" y="4827434"/>
            <a:ext cx="11894220" cy="5734005"/>
          </a:xfrm>
          <a:custGeom>
            <a:avLst/>
            <a:gdLst/>
            <a:ahLst/>
            <a:cxnLst/>
            <a:rect r="r" b="b" t="t" l="l"/>
            <a:pathLst>
              <a:path h="5734005" w="11894220">
                <a:moveTo>
                  <a:pt x="0" y="0"/>
                </a:moveTo>
                <a:lnTo>
                  <a:pt x="11894220" y="0"/>
                </a:lnTo>
                <a:lnTo>
                  <a:pt x="11894220" y="5734005"/>
                </a:lnTo>
                <a:lnTo>
                  <a:pt x="0" y="5734005"/>
                </a:lnTo>
                <a:lnTo>
                  <a:pt x="0" y="0"/>
                </a:lnTo>
                <a:close/>
              </a:path>
            </a:pathLst>
          </a:custGeom>
          <a:blipFill>
            <a:blip r:embed="rId2"/>
            <a:stretch>
              <a:fillRect l="0" t="0" r="0" b="0"/>
            </a:stretch>
          </a:blipFill>
        </p:spPr>
      </p:sp>
      <p:sp>
        <p:nvSpPr>
          <p:cNvPr name="Freeform 3" id="3"/>
          <p:cNvSpPr/>
          <p:nvPr/>
        </p:nvSpPr>
        <p:spPr>
          <a:xfrm flipH="false" flipV="false" rot="0">
            <a:off x="2859697" y="2323713"/>
            <a:ext cx="13346118" cy="6355646"/>
          </a:xfrm>
          <a:custGeom>
            <a:avLst/>
            <a:gdLst/>
            <a:ahLst/>
            <a:cxnLst/>
            <a:rect r="r" b="b" t="t" l="l"/>
            <a:pathLst>
              <a:path h="6355646" w="13346118">
                <a:moveTo>
                  <a:pt x="0" y="0"/>
                </a:moveTo>
                <a:lnTo>
                  <a:pt x="13346119" y="0"/>
                </a:lnTo>
                <a:lnTo>
                  <a:pt x="13346119" y="6355646"/>
                </a:lnTo>
                <a:lnTo>
                  <a:pt x="0" y="6355646"/>
                </a:lnTo>
                <a:lnTo>
                  <a:pt x="0" y="0"/>
                </a:lnTo>
                <a:close/>
              </a:path>
            </a:pathLst>
          </a:custGeom>
          <a:blipFill>
            <a:blip r:embed="rId3"/>
            <a:stretch>
              <a:fillRect l="0" t="0" r="0" b="0"/>
            </a:stretch>
          </a:blipFill>
        </p:spPr>
      </p:sp>
      <p:sp>
        <p:nvSpPr>
          <p:cNvPr name="Freeform 4" id="4"/>
          <p:cNvSpPr/>
          <p:nvPr/>
        </p:nvSpPr>
        <p:spPr>
          <a:xfrm flipH="false" flipV="false" rot="0">
            <a:off x="13405072" y="-990792"/>
            <a:ext cx="5777535" cy="5618653"/>
          </a:xfrm>
          <a:custGeom>
            <a:avLst/>
            <a:gdLst/>
            <a:ahLst/>
            <a:cxnLst/>
            <a:rect r="r" b="b" t="t" l="l"/>
            <a:pathLst>
              <a:path h="5618653" w="5777535">
                <a:moveTo>
                  <a:pt x="0" y="0"/>
                </a:moveTo>
                <a:lnTo>
                  <a:pt x="5777536" y="0"/>
                </a:lnTo>
                <a:lnTo>
                  <a:pt x="5777536" y="5618654"/>
                </a:lnTo>
                <a:lnTo>
                  <a:pt x="0" y="5618654"/>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3864032" y="6075811"/>
            <a:ext cx="18037604" cy="5764518"/>
          </a:xfrm>
          <a:custGeom>
            <a:avLst/>
            <a:gdLst/>
            <a:ahLst/>
            <a:cxnLst/>
            <a:rect r="r" b="b" t="t" l="l"/>
            <a:pathLst>
              <a:path h="5764518" w="18037604">
                <a:moveTo>
                  <a:pt x="0" y="0"/>
                </a:moveTo>
                <a:lnTo>
                  <a:pt x="18037604" y="0"/>
                </a:lnTo>
                <a:lnTo>
                  <a:pt x="18037604" y="5764518"/>
                </a:lnTo>
                <a:lnTo>
                  <a:pt x="0" y="5764518"/>
                </a:lnTo>
                <a:lnTo>
                  <a:pt x="0" y="0"/>
                </a:lnTo>
                <a:close/>
              </a:path>
            </a:pathLst>
          </a:custGeom>
          <a:blipFill>
            <a:blip r:embed="rId2"/>
            <a:stretch>
              <a:fillRect l="0" t="0" r="0" b="0"/>
            </a:stretch>
          </a:blipFill>
        </p:spPr>
      </p:sp>
      <p:sp>
        <p:nvSpPr>
          <p:cNvPr name="TextBox 3" id="3"/>
          <p:cNvSpPr txBox="true"/>
          <p:nvPr/>
        </p:nvSpPr>
        <p:spPr>
          <a:xfrm rot="0">
            <a:off x="12594761" y="5505450"/>
            <a:ext cx="4664539" cy="3237212"/>
          </a:xfrm>
          <a:prstGeom prst="rect">
            <a:avLst/>
          </a:prstGeom>
        </p:spPr>
        <p:txBody>
          <a:bodyPr anchor="t" rtlCol="false" tIns="0" lIns="0" bIns="0" rIns="0">
            <a:spAutoFit/>
          </a:bodyPr>
          <a:lstStyle/>
          <a:p>
            <a:pPr algn="l">
              <a:lnSpc>
                <a:spcPts val="24592"/>
              </a:lnSpc>
            </a:pPr>
            <a:r>
              <a:rPr lang="en-US" sz="23646" spc="-1489">
                <a:solidFill>
                  <a:srgbClr val="FFFFFF"/>
                </a:solidFill>
                <a:latin typeface="Garet"/>
                <a:ea typeface="Garet"/>
                <a:cs typeface="Garet"/>
                <a:sym typeface="Garet"/>
              </a:rPr>
              <a:t>02</a:t>
            </a:r>
          </a:p>
        </p:txBody>
      </p:sp>
      <p:sp>
        <p:nvSpPr>
          <p:cNvPr name="TextBox 4" id="4"/>
          <p:cNvSpPr txBox="true"/>
          <p:nvPr/>
        </p:nvSpPr>
        <p:spPr>
          <a:xfrm rot="0">
            <a:off x="1827461" y="1814257"/>
            <a:ext cx="9081636" cy="1421004"/>
          </a:xfrm>
          <a:prstGeom prst="rect">
            <a:avLst/>
          </a:prstGeom>
        </p:spPr>
        <p:txBody>
          <a:bodyPr anchor="t" rtlCol="false" tIns="0" lIns="0" bIns="0" rIns="0">
            <a:spAutoFit/>
          </a:bodyPr>
          <a:lstStyle/>
          <a:p>
            <a:pPr algn="l">
              <a:lnSpc>
                <a:spcPts val="10816"/>
              </a:lnSpc>
            </a:pPr>
            <a:r>
              <a:rPr lang="en-US" sz="10400" spc="-655">
                <a:solidFill>
                  <a:srgbClr val="FFFFFF"/>
                </a:solidFill>
                <a:latin typeface="Garet"/>
                <a:ea typeface="Garet"/>
                <a:cs typeface="Garet"/>
                <a:sym typeface="Garet"/>
              </a:rPr>
              <a:t>Our Mission</a:t>
            </a:r>
          </a:p>
        </p:txBody>
      </p:sp>
      <p:sp>
        <p:nvSpPr>
          <p:cNvPr name="TextBox 5" id="5"/>
          <p:cNvSpPr txBox="true"/>
          <p:nvPr/>
        </p:nvSpPr>
        <p:spPr>
          <a:xfrm rot="0">
            <a:off x="1827461" y="3807562"/>
            <a:ext cx="7501197" cy="1861185"/>
          </a:xfrm>
          <a:prstGeom prst="rect">
            <a:avLst/>
          </a:prstGeom>
        </p:spPr>
        <p:txBody>
          <a:bodyPr anchor="t" rtlCol="false" tIns="0" lIns="0" bIns="0" rIns="0">
            <a:spAutoFit/>
          </a:bodyPr>
          <a:lstStyle/>
          <a:p>
            <a:pPr algn="l">
              <a:lnSpc>
                <a:spcPts val="2940"/>
              </a:lnSpc>
            </a:pPr>
            <a:r>
              <a:rPr lang="en-US" sz="2100">
                <a:solidFill>
                  <a:srgbClr val="FFFFFF"/>
                </a:solidFill>
                <a:latin typeface="Poppins"/>
                <a:ea typeface="Poppins"/>
                <a:cs typeface="Poppins"/>
                <a:sym typeface="Poppins"/>
              </a:rPr>
              <a:t>Our mission is to deliver a smooth and secure online shopping experience by offering a wide range of products, reliable service, and user-friendly features. We are committed to using technology to connect customers with what they need—anytime, anywhere.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DAGmH8142xM</dc:identifier>
  <dcterms:modified xsi:type="dcterms:W3CDTF">2011-08-01T06:04:30Z</dcterms:modified>
  <cp:revision>1</cp:revision>
  <dc:title>E-Commerce</dc:title>
</cp:coreProperties>
</file>